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CC00"/>
    <a:srgbClr val="2AFF0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AA7C2-E8DC-467C-9833-F833067453C2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A8E8C-7000-4BD7-A278-0C1355790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5172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350BE-36FB-48B8-BC3B-BF82FA8A4B16}" type="datetime1">
              <a:rPr lang="en-US" smtClean="0"/>
              <a:pPr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D951-FD7A-4EA6-9971-BA4650F5F282}" type="datetime1">
              <a:rPr lang="en-US" smtClean="0"/>
              <a:pPr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DA1A-1160-4810-A009-9384DF143964}" type="datetime1">
              <a:rPr lang="en-US" smtClean="0"/>
              <a:pPr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8CA7-DF52-4574-B28B-BF67C425F74E}" type="datetime1">
              <a:rPr lang="en-US" smtClean="0"/>
              <a:pPr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88C-ACCE-4EF5-AD2C-86A2C6495869}" type="datetime1">
              <a:rPr lang="en-US" smtClean="0"/>
              <a:pPr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A2DB-E9A4-4F11-9A97-3D805873123B}" type="datetime1">
              <a:rPr lang="en-US" smtClean="0"/>
              <a:pPr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039D-4B07-4C92-99B2-D30586816A68}" type="datetime1">
              <a:rPr lang="en-US" smtClean="0"/>
              <a:pPr/>
              <a:t>4/7/2017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C0F6-D106-4D90-B6A1-515B7FD8F0C8}" type="datetime1">
              <a:rPr lang="en-US" smtClean="0"/>
              <a:pPr/>
              <a:t>4/7/2017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9723-2437-47C8-833A-EDB2EBB6A5A1}" type="datetime1">
              <a:rPr lang="en-US" smtClean="0"/>
              <a:pPr/>
              <a:t>4/7/2017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C9E6-3B8B-4571-9128-858A99C98B86}" type="datetime1">
              <a:rPr lang="en-US" smtClean="0"/>
              <a:pPr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141EB-C6BD-49FF-BC05-BF0312C62789}" type="datetime1">
              <a:rPr lang="en-US" smtClean="0"/>
              <a:pPr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1E575-74B0-4F22-8519-3F96FB7A2B3A}" type="datetime1">
              <a:rPr lang="en-US" smtClean="0"/>
              <a:pPr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1.jpeg"/><Relationship Id="rId7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el.tritthart@boku.ac.at" TargetMode="External"/><Relationship Id="rId7" Type="http://schemas.openxmlformats.org/officeDocument/2006/relationships/image" Target="../media/image4.jpeg"/><Relationship Id="rId2" Type="http://schemas.openxmlformats.org/officeDocument/2006/relationships/hyperlink" Target="mailto:kurt.glock@boku.ac.at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1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506" y="609601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6400800" cy="1295400"/>
          </a:xfrm>
        </p:spPr>
        <p:txBody>
          <a:bodyPr>
            <a:normAutofit/>
          </a:bodyPr>
          <a:lstStyle/>
          <a:p>
            <a:r>
              <a:rPr lang="de-AT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WP1.3 –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Key elements for new curricula for WB HEIs</a:t>
            </a:r>
            <a:endParaRPr lang="bs-Latn-BA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685800" y="2667000"/>
            <a:ext cx="7772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DI Kurt Glock</a:t>
            </a:r>
            <a:endParaRPr lang="sr-Latn-BA" sz="18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r>
              <a:rPr lang="de-A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University </a:t>
            </a:r>
            <a:r>
              <a:rPr lang="de-AT" sz="1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of</a:t>
            </a:r>
            <a:r>
              <a:rPr lang="de-A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Natural Resources </a:t>
            </a:r>
            <a:r>
              <a:rPr lang="de-AT" sz="1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and</a:t>
            </a:r>
            <a:r>
              <a:rPr lang="de-A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Life </a:t>
            </a:r>
            <a:r>
              <a:rPr lang="de-AT" sz="1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Sciences</a:t>
            </a:r>
            <a:r>
              <a:rPr lang="de-A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BOKU, Vienna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4953000"/>
            <a:ext cx="7772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1500" dirty="0">
                <a:solidFill>
                  <a:srgbClr val="002060"/>
                </a:solidFill>
                <a:latin typeface="Book Antiqua" panose="02040602050305030304" pitchFamily="18" charset="0"/>
              </a:rPr>
              <a:t>Workshop </a:t>
            </a:r>
            <a:r>
              <a:rPr lang="en-GB" sz="1500" dirty="0">
                <a:solidFill>
                  <a:srgbClr val="002060"/>
                </a:solidFill>
                <a:latin typeface="Book Antiqua" panose="02040602050305030304" pitchFamily="18" charset="0"/>
              </a:rPr>
              <a:t>Workshop on master curricula </a:t>
            </a:r>
            <a:br>
              <a:rPr lang="en-GB" sz="1500" dirty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GB" sz="1500" dirty="0">
                <a:solidFill>
                  <a:srgbClr val="002060"/>
                </a:solidFill>
                <a:latin typeface="Book Antiqua" panose="02040602050305030304" pitchFamily="18" charset="0"/>
              </a:rPr>
              <a:t>best practices in EU partners </a:t>
            </a:r>
          </a:p>
          <a:p>
            <a:r>
              <a:rPr lang="de-AT" sz="15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7</a:t>
            </a:r>
            <a:r>
              <a:rPr lang="de-AT" sz="1500" baseline="30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th</a:t>
            </a:r>
            <a:r>
              <a:rPr lang="de-AT" sz="15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1500" dirty="0">
                <a:solidFill>
                  <a:srgbClr val="002060"/>
                </a:solidFill>
                <a:latin typeface="Book Antiqua" panose="02040602050305030304" pitchFamily="18" charset="0"/>
              </a:rPr>
              <a:t>April 2017</a:t>
            </a:r>
            <a:endParaRPr lang="bs-Latn-BA" sz="15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0" y="6057781"/>
            <a:ext cx="9144000" cy="8002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Project number:  </a:t>
            </a:r>
            <a:r>
              <a:rPr lang="sr-Latn-RS" sz="1200" smtClean="0">
                <a:effectLst/>
                <a:latin typeface="Book Antiqua"/>
                <a:ea typeface="Calibri"/>
                <a:cs typeface="Times New Roman"/>
              </a:rPr>
              <a:t>5</a:t>
            </a:r>
            <a:r>
              <a:rPr lang="en-US" sz="1200" smtClean="0">
                <a:latin typeface="Book Antiqua"/>
                <a:ea typeface="Calibri"/>
                <a:cs typeface="Times New Roman"/>
              </a:rPr>
              <a:t>73806-EPP-1-2016-1-RS-EPPKA2-CBHE-JP</a:t>
            </a:r>
            <a:endParaRPr lang="bs-Latn-BA" sz="1200" dirty="0">
              <a:latin typeface="Book Antiqua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 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"This project has been funded with support from the European Commission. This publication </a:t>
            </a:r>
            <a:r>
              <a:rPr lang="bs-Latn-BA" sz="1100" i="1" dirty="0" smtClean="0">
                <a:effectLst/>
                <a:latin typeface="Book Antiqua"/>
                <a:ea typeface="Calibri"/>
                <a:cs typeface="Times New Roman"/>
              </a:rPr>
              <a:t>reflects </a:t>
            </a: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the views only of the author, and the Commission cannot be held responsible for any use which may be made of the information contained therein"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4" descr="BOKU_IWHW_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1352" b="35258"/>
          <a:stretch>
            <a:fillRect/>
          </a:stretch>
        </p:blipFill>
        <p:spPr bwMode="auto">
          <a:xfrm>
            <a:off x="3929289" y="3657600"/>
            <a:ext cx="1328511" cy="1332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eu_flag_co_funded_pos_[rgb]_right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539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74700"/>
            <a:ext cx="8534400" cy="7493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Discussion / Questions ?</a:t>
            </a:r>
            <a:endParaRPr lang="en-US" sz="32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>
          <a:xfrm>
            <a:off x="620605" y="2070556"/>
            <a:ext cx="446195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11" name="Grafik 10" descr="IMG_0035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787" b="2806"/>
          <a:stretch/>
        </p:blipFill>
        <p:spPr bwMode="auto">
          <a:xfrm>
            <a:off x="1371600" y="1828800"/>
            <a:ext cx="2800350" cy="20529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13" name="Grafik 1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66271" y="1524000"/>
            <a:ext cx="2820353" cy="2050256"/>
          </a:xfrm>
          <a:prstGeom prst="rect">
            <a:avLst/>
          </a:prstGeom>
        </p:spPr>
      </p:pic>
      <p:pic>
        <p:nvPicPr>
          <p:cNvPr id="14" name="Kép 30" descr="Képtalálat a következőre: „vörösiszap katasztrófa”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3962400"/>
            <a:ext cx="2571750" cy="171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5" descr="C:\Users\naida\Documents\1-2017\Erasmus+program-Emina Hadzic\WG1-Data\Pictures\Banja Luka earthquake\Banja Luka5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76600" y="4933950"/>
            <a:ext cx="197358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8" descr="55fff043-d508-44e4-838d-26720a0a0a6d-pozar-suma-preview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733800"/>
            <a:ext cx="3143250" cy="166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 descr="eu_flag_co_funded_pos_[rgb]_right.jpg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2148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Contact information</a:t>
            </a:r>
            <a:endParaRPr lang="bs-Latn-BA" sz="32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s-Latn-BA" sz="1600" dirty="0">
                <a:solidFill>
                  <a:srgbClr val="002060"/>
                </a:solidFill>
                <a:latin typeface="Book Antiqua" panose="02040602050305030304" pitchFamily="18" charset="0"/>
              </a:rPr>
              <a:t>University of Natural Resources and Life Sciences Vienna </a:t>
            </a:r>
            <a:r>
              <a:rPr lang="de-AT" sz="1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(BOKU)</a:t>
            </a:r>
            <a:endParaRPr lang="bs-Latn-BA" sz="1600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bs-Latn-BA" sz="1600" dirty="0">
                <a:solidFill>
                  <a:srgbClr val="002060"/>
                </a:solidFill>
                <a:latin typeface="Book Antiqua" panose="02040602050305030304" pitchFamily="18" charset="0"/>
              </a:rPr>
              <a:t>Department of Water, Atmosphere and Environment </a:t>
            </a:r>
            <a:r>
              <a:rPr lang="de-AT" sz="1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(WAU)</a:t>
            </a:r>
          </a:p>
          <a:p>
            <a:pPr marL="0" indent="0">
              <a:buNone/>
            </a:pPr>
            <a:r>
              <a:rPr lang="de-AT" sz="1600" dirty="0">
                <a:solidFill>
                  <a:srgbClr val="002060"/>
                </a:solidFill>
                <a:latin typeface="Book Antiqua" panose="02040602050305030304" pitchFamily="18" charset="0"/>
              </a:rPr>
              <a:t>Institute </a:t>
            </a:r>
            <a:r>
              <a:rPr lang="de-AT" sz="1600" dirty="0" err="1">
                <a:solidFill>
                  <a:srgbClr val="002060"/>
                </a:solidFill>
                <a:latin typeface="Book Antiqua" panose="02040602050305030304" pitchFamily="18" charset="0"/>
              </a:rPr>
              <a:t>of</a:t>
            </a:r>
            <a:r>
              <a:rPr lang="de-AT" sz="1600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1600" dirty="0" err="1">
                <a:solidFill>
                  <a:srgbClr val="002060"/>
                </a:solidFill>
                <a:latin typeface="Book Antiqua" panose="02040602050305030304" pitchFamily="18" charset="0"/>
              </a:rPr>
              <a:t>Water</a:t>
            </a:r>
            <a:r>
              <a:rPr lang="de-AT" sz="1600" dirty="0">
                <a:solidFill>
                  <a:srgbClr val="002060"/>
                </a:solidFill>
                <a:latin typeface="Book Antiqua" panose="02040602050305030304" pitchFamily="18" charset="0"/>
              </a:rPr>
              <a:t> Management, </a:t>
            </a:r>
            <a:r>
              <a:rPr lang="de-AT" sz="1600" dirty="0" err="1">
                <a:solidFill>
                  <a:srgbClr val="002060"/>
                </a:solidFill>
                <a:latin typeface="Book Antiqua" panose="02040602050305030304" pitchFamily="18" charset="0"/>
              </a:rPr>
              <a:t>Hydrology</a:t>
            </a:r>
            <a:r>
              <a:rPr lang="de-AT" sz="1600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1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de-AT" sz="1600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de-AT" sz="1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and</a:t>
            </a:r>
            <a:r>
              <a:rPr lang="de-AT" sz="1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1600" dirty="0" err="1">
                <a:solidFill>
                  <a:srgbClr val="002060"/>
                </a:solidFill>
                <a:latin typeface="Book Antiqua" panose="02040602050305030304" pitchFamily="18" charset="0"/>
              </a:rPr>
              <a:t>Hydraulic</a:t>
            </a:r>
            <a:r>
              <a:rPr lang="de-AT" sz="1600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de-AT" sz="1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Engineering (IWHW)</a:t>
            </a:r>
          </a:p>
          <a:p>
            <a:pPr marL="0" indent="0">
              <a:buNone/>
            </a:pPr>
            <a:endParaRPr lang="de-AT" sz="1600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de-AT" sz="1900" u="sng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Kurt </a:t>
            </a:r>
            <a:r>
              <a:rPr lang="de-AT" sz="1900" u="sng" dirty="0">
                <a:solidFill>
                  <a:srgbClr val="002060"/>
                </a:solidFill>
                <a:latin typeface="Book Antiqua" panose="02040602050305030304" pitchFamily="18" charset="0"/>
              </a:rPr>
              <a:t>Glock</a:t>
            </a:r>
          </a:p>
          <a:p>
            <a:pPr marL="0" indent="0">
              <a:buNone/>
            </a:pPr>
            <a:r>
              <a:rPr lang="de-AT" sz="1900" dirty="0">
                <a:solidFill>
                  <a:srgbClr val="002060"/>
                </a:solidFill>
                <a:latin typeface="Book Antiqua" panose="02040602050305030304" pitchFamily="18" charset="0"/>
              </a:rPr>
              <a:t>Dipl.-Ing.</a:t>
            </a:r>
          </a:p>
          <a:p>
            <a:pPr marL="0" indent="0">
              <a:buNone/>
            </a:pPr>
            <a:r>
              <a:rPr lang="de-AT" sz="1900" dirty="0" err="1">
                <a:solidFill>
                  <a:srgbClr val="002060"/>
                </a:solidFill>
                <a:latin typeface="Book Antiqua" panose="02040602050305030304" pitchFamily="18" charset="0"/>
              </a:rPr>
              <a:t>E-mail</a:t>
            </a:r>
            <a:r>
              <a:rPr lang="de-AT" sz="1900" dirty="0">
                <a:solidFill>
                  <a:srgbClr val="002060"/>
                </a:solidFill>
                <a:latin typeface="Book Antiqua" panose="02040602050305030304" pitchFamily="18" charset="0"/>
              </a:rPr>
              <a:t>: </a:t>
            </a:r>
            <a:r>
              <a:rPr lang="de-AT" sz="1900" dirty="0">
                <a:solidFill>
                  <a:srgbClr val="002060"/>
                </a:solidFill>
                <a:latin typeface="Book Antiqua" panose="02040602050305030304" pitchFamily="18" charset="0"/>
                <a:hlinkClick r:id="rId2"/>
              </a:rPr>
              <a:t>kurt.glock@boku.ac.at</a:t>
            </a:r>
            <a:endParaRPr lang="de-AT" sz="1900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de-AT" sz="1600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de-AT" sz="1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Michael Tritthart</a:t>
            </a:r>
            <a:endParaRPr lang="de-AT" sz="1600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de-AT" sz="1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Priv.-</a:t>
            </a:r>
            <a:r>
              <a:rPr lang="de-AT" sz="1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Doz</a:t>
            </a:r>
            <a:r>
              <a:rPr lang="de-AT" sz="1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. Dipl.-Ing. </a:t>
            </a:r>
            <a:r>
              <a:rPr lang="de-AT" sz="16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Dr.techn</a:t>
            </a:r>
            <a:r>
              <a:rPr lang="de-AT" sz="1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.</a:t>
            </a:r>
            <a:endParaRPr lang="de-AT" sz="1600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de-AT" sz="1600" dirty="0" err="1">
                <a:solidFill>
                  <a:srgbClr val="002060"/>
                </a:solidFill>
                <a:latin typeface="Book Antiqua" panose="02040602050305030304" pitchFamily="18" charset="0"/>
              </a:rPr>
              <a:t>E-mail</a:t>
            </a:r>
            <a:r>
              <a:rPr lang="de-AT" sz="1600" dirty="0">
                <a:solidFill>
                  <a:srgbClr val="002060"/>
                </a:solidFill>
                <a:latin typeface="Book Antiqua" panose="02040602050305030304" pitchFamily="18" charset="0"/>
              </a:rPr>
              <a:t>: </a:t>
            </a:r>
            <a:r>
              <a:rPr lang="de-AT" sz="1600" dirty="0" smtClean="0">
                <a:solidFill>
                  <a:srgbClr val="002060"/>
                </a:solidFill>
                <a:latin typeface="Book Antiqua" panose="02040602050305030304" pitchFamily="18" charset="0"/>
                <a:hlinkClick r:id="rId3"/>
              </a:rPr>
              <a:t>michael.tritthart@boku.ac.at</a:t>
            </a:r>
            <a:endParaRPr lang="de-AT" sz="16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de-AT" sz="1600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de-AT" sz="16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final_colo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600200"/>
            <a:ext cx="1263650" cy="98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 descr="eu_flag_co_funded_pos_[rgb]_right.jpg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0086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74700"/>
            <a:ext cx="8534400" cy="7493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Analysis of EU master curricula</a:t>
            </a:r>
            <a:endParaRPr lang="en-US" sz="32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>
          <a:xfrm>
            <a:off x="620605" y="2070556"/>
            <a:ext cx="446195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2" name="Textfeld 21"/>
          <p:cNvSpPr txBox="1"/>
          <p:nvPr/>
        </p:nvSpPr>
        <p:spPr>
          <a:xfrm>
            <a:off x="590125" y="1562370"/>
            <a:ext cx="682180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Requirements for risk management of natural disasters</a:t>
            </a:r>
          </a:p>
          <a:p>
            <a:endParaRPr lang="en-GB" sz="2000" dirty="0" smtClean="0"/>
          </a:p>
          <a:p>
            <a:pPr marL="182563" indent="-182563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000" dirty="0" smtClean="0"/>
              <a:t>Well-developed professionals</a:t>
            </a:r>
          </a:p>
          <a:p>
            <a:pPr marL="182563" indent="-182563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000" dirty="0" smtClean="0"/>
              <a:t>Appropriate knowledge</a:t>
            </a:r>
          </a:p>
          <a:p>
            <a:pPr>
              <a:lnSpc>
                <a:spcPct val="120000"/>
              </a:lnSpc>
            </a:pPr>
            <a:r>
              <a:rPr lang="en-GB" sz="2000" dirty="0" smtClean="0">
                <a:sym typeface="Wingdings" panose="05000000000000000000" pitchFamily="2" charset="2"/>
              </a:rPr>
              <a:t>    Responsibility of national institutes including universities</a:t>
            </a:r>
            <a:br>
              <a:rPr lang="en-GB" sz="2000" dirty="0" smtClean="0">
                <a:sym typeface="Wingdings" panose="05000000000000000000" pitchFamily="2" charset="2"/>
              </a:rPr>
            </a:br>
            <a:r>
              <a:rPr lang="en-GB" sz="2000" dirty="0" smtClean="0">
                <a:sym typeface="Wingdings" panose="05000000000000000000" pitchFamily="2" charset="2"/>
              </a:rPr>
              <a:t>    Development of special master curricula</a:t>
            </a:r>
          </a:p>
          <a:p>
            <a:pPr>
              <a:lnSpc>
                <a:spcPct val="120000"/>
              </a:lnSpc>
            </a:pPr>
            <a:r>
              <a:rPr lang="en-GB" sz="2000" dirty="0">
                <a:sym typeface="Wingdings" panose="05000000000000000000" pitchFamily="2" charset="2"/>
              </a:rPr>
              <a:t> </a:t>
            </a:r>
            <a:r>
              <a:rPr lang="en-GB" sz="2000" dirty="0" smtClean="0">
                <a:sym typeface="Wingdings" panose="05000000000000000000" pitchFamily="2" charset="2"/>
              </a:rPr>
              <a:t>   Including appropriate courses in existing master curricula</a:t>
            </a:r>
            <a:endParaRPr lang="en-GB" sz="2000" dirty="0" smtClean="0"/>
          </a:p>
        </p:txBody>
      </p:sp>
      <p:sp>
        <p:nvSpPr>
          <p:cNvPr id="4" name="Rechteck 3"/>
          <p:cNvSpPr/>
          <p:nvPr/>
        </p:nvSpPr>
        <p:spPr>
          <a:xfrm>
            <a:off x="7315200" y="2362200"/>
            <a:ext cx="701040" cy="929021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11" name="Picture 10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6722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74700"/>
            <a:ext cx="8534400" cy="7493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Analysis of EU master curricula</a:t>
            </a:r>
            <a:endParaRPr lang="en-US" sz="32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>
          <a:xfrm>
            <a:off x="620605" y="2070556"/>
            <a:ext cx="446195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2" name="Textfeld 21"/>
          <p:cNvSpPr txBox="1"/>
          <p:nvPr/>
        </p:nvSpPr>
        <p:spPr>
          <a:xfrm>
            <a:off x="590125" y="1447800"/>
            <a:ext cx="65137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Overview of master´s degree programmes related to NDRM</a:t>
            </a:r>
          </a:p>
        </p:txBody>
      </p:sp>
      <p:sp>
        <p:nvSpPr>
          <p:cNvPr id="4" name="Rechteck 3"/>
          <p:cNvSpPr/>
          <p:nvPr/>
        </p:nvSpPr>
        <p:spPr>
          <a:xfrm>
            <a:off x="7315200" y="2362200"/>
            <a:ext cx="701040" cy="929021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55090635"/>
              </p:ext>
            </p:extLst>
          </p:nvPr>
        </p:nvGraphicFramePr>
        <p:xfrm>
          <a:off x="590125" y="1847910"/>
          <a:ext cx="7868075" cy="4568931"/>
        </p:xfrm>
        <a:graphic>
          <a:graphicData uri="http://schemas.openxmlformats.org/drawingml/2006/table">
            <a:tbl>
              <a:tblPr firstRow="1" firstCol="1" bandRow="1"/>
              <a:tblGrid>
                <a:gridCol w="1771930"/>
                <a:gridCol w="1608705"/>
                <a:gridCol w="4487440"/>
              </a:tblGrid>
              <a:tr h="3017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Nation</a:t>
                      </a:r>
                      <a:endParaRPr lang="en-GB" sz="11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Number of master´s degree programmes</a:t>
                      </a:r>
                      <a:endParaRPr lang="en-GB" sz="11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Universities</a:t>
                      </a:r>
                      <a:endParaRPr lang="en-GB" sz="11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Austria</a:t>
                      </a:r>
                      <a:endParaRPr lang="en-GB" sz="10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4</a:t>
                      </a:r>
                      <a:endParaRPr lang="en-GB" sz="11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University of Natural Resources and Life Sciences</a:t>
                      </a:r>
                      <a:r>
                        <a:rPr lang="en-GB" sz="900" baseline="0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 Vienna, BOKU (2)</a:t>
                      </a:r>
                    </a:p>
                    <a:p>
                      <a:pPr marL="92075" indent="-92075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aseline="0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Graz University of Technology, TU Graz</a:t>
                      </a:r>
                    </a:p>
                    <a:p>
                      <a:pPr marL="92075" indent="-92075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aseline="0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Vienna University of Technology, TU Wien</a:t>
                      </a:r>
                      <a:endParaRPr lang="en-GB" sz="9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Greece</a:t>
                      </a:r>
                      <a:endParaRPr lang="en-GB" sz="10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1</a:t>
                      </a:r>
                      <a:endParaRPr lang="en-GB" sz="11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Technological Educational Institute of Eastern Macedonia and Thrace and Fire Brigade Academy 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Italy</a:t>
                      </a:r>
                      <a:endParaRPr lang="en-GB" sz="10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4</a:t>
                      </a:r>
                      <a:endParaRPr lang="en-GB" sz="11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School of Advanced Studies IUSS Pavia, University of </a:t>
                      </a:r>
                      <a:r>
                        <a:rPr lang="en-GB" sz="900" kern="1200" dirty="0" err="1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Patras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, University of Grenoble </a:t>
                      </a:r>
                      <a:r>
                        <a:rPr lang="en-GB" sz="900" kern="1200" dirty="0" err="1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Alpes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, Middle East Technical University</a:t>
                      </a:r>
                    </a:p>
                    <a:p>
                      <a:pPr marL="92075" indent="-92075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University of Cagliari, Interuniversity Consortium for Hydrology (CINID), Autonomous Region of Sardinia</a:t>
                      </a:r>
                    </a:p>
                    <a:p>
                      <a:pPr marL="92075" indent="-92075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University of Thessaly, Hellenic Open University, </a:t>
                      </a:r>
                      <a:r>
                        <a:rPr lang="en-GB" sz="900" kern="1200" dirty="0" err="1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Università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degli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Studi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 di Messina, </a:t>
                      </a:r>
                      <a:r>
                        <a:rPr lang="en-GB" sz="900" kern="1200" dirty="0" err="1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Universitat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 de Barcelona</a:t>
                      </a:r>
                    </a:p>
                    <a:p>
                      <a:pPr marL="92075" indent="-92075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University of </a:t>
                      </a:r>
                      <a:r>
                        <a:rPr lang="en-GB" sz="900" kern="1200" dirty="0" err="1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Salemo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United Kingdom</a:t>
                      </a:r>
                      <a:endParaRPr lang="en-GB" sz="10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15</a:t>
                      </a:r>
                      <a:endParaRPr lang="en-GB" sz="11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Kings College London</a:t>
                      </a:r>
                    </a:p>
                    <a:p>
                      <a:pPr marL="92075" indent="-92075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University College London</a:t>
                      </a:r>
                    </a:p>
                    <a:p>
                      <a:pPr marL="92075" indent="-92075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Northumbria University</a:t>
                      </a:r>
                    </a:p>
                    <a:p>
                      <a:pPr marL="92075" indent="-92075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Durham University</a:t>
                      </a:r>
                    </a:p>
                    <a:p>
                      <a:pPr marL="92075" indent="-92075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University of Portsmouth</a:t>
                      </a:r>
                    </a:p>
                    <a:p>
                      <a:pPr marL="92075" indent="-92075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Coventry University</a:t>
                      </a:r>
                    </a:p>
                    <a:p>
                      <a:pPr marL="92075" indent="-92075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University of Huddersfield</a:t>
                      </a:r>
                    </a:p>
                    <a:p>
                      <a:pPr marL="92075" indent="-92075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University of Manchester</a:t>
                      </a:r>
                    </a:p>
                    <a:p>
                      <a:pPr marL="92075" indent="-92075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University of Salford</a:t>
                      </a:r>
                    </a:p>
                    <a:p>
                      <a:pPr marL="92075" indent="-92075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University of South Wales</a:t>
                      </a:r>
                    </a:p>
                    <a:p>
                      <a:pPr marL="92075" indent="-92075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University of Lincoln</a:t>
                      </a:r>
                    </a:p>
                    <a:p>
                      <a:pPr marL="92075" indent="-92075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University of Leicester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Denmark</a:t>
                      </a:r>
                      <a:endParaRPr lang="en-GB" sz="10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1</a:t>
                      </a:r>
                      <a:endParaRPr lang="en-GB" sz="11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University of Copenhagen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Germany</a:t>
                      </a:r>
                      <a:endParaRPr lang="en-GB" sz="10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2</a:t>
                      </a:r>
                      <a:endParaRPr lang="en-GB" sz="11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University of Bonn</a:t>
                      </a:r>
                    </a:p>
                    <a:p>
                      <a:pPr marL="92075" indent="-92075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Bauhaus-University Weimar</a:t>
                      </a:r>
                    </a:p>
                  </a:txBody>
                  <a:tcPr marL="61718" marR="6171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Sweden</a:t>
                      </a:r>
                      <a:endParaRPr lang="en-GB" sz="10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1</a:t>
                      </a:r>
                      <a:endParaRPr lang="en-GB" sz="11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Lund University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The Netherlands</a:t>
                      </a:r>
                      <a:endParaRPr lang="en-GB" sz="10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1</a:t>
                      </a:r>
                      <a:endParaRPr lang="en-GB" sz="1100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University of </a:t>
                      </a:r>
                      <a:r>
                        <a:rPr lang="en-GB" sz="900" kern="1200" dirty="0" err="1" smtClean="0">
                          <a:solidFill>
                            <a:schemeClr val="tx1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Twente</a:t>
                      </a: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Total:</a:t>
                      </a:r>
                      <a:endParaRPr lang="en-GB" sz="1100" b="1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29</a:t>
                      </a:r>
                      <a:endParaRPr lang="en-GB" sz="1100" b="1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b="1" dirty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-762000" y="2286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ANZAHL!!!</a:t>
            </a:r>
            <a:endParaRPr lang="de-AT" dirty="0"/>
          </a:p>
        </p:txBody>
      </p:sp>
      <p:pic>
        <p:nvPicPr>
          <p:cNvPr id="13" name="Picture 12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5950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74700"/>
            <a:ext cx="8534400" cy="7493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Catalogue of competencies</a:t>
            </a:r>
            <a:endParaRPr lang="en-US" sz="32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>
          <a:xfrm>
            <a:off x="620605" y="2070556"/>
            <a:ext cx="446195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2" name="Textfeld 21"/>
          <p:cNvSpPr txBox="1"/>
          <p:nvPr/>
        </p:nvSpPr>
        <p:spPr>
          <a:xfrm>
            <a:off x="590125" y="1657290"/>
            <a:ext cx="32939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Requirements on employees:</a:t>
            </a:r>
            <a:endParaRPr lang="en-GB" sz="2000" dirty="0" smtClean="0"/>
          </a:p>
        </p:txBody>
      </p:sp>
      <p:sp>
        <p:nvSpPr>
          <p:cNvPr id="11" name="Textfeld 10"/>
          <p:cNvSpPr txBox="1"/>
          <p:nvPr/>
        </p:nvSpPr>
        <p:spPr>
          <a:xfrm>
            <a:off x="590124" y="2388667"/>
            <a:ext cx="6054478" cy="51077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457200" indent="-457200">
              <a:lnSpc>
                <a:spcPct val="120000"/>
              </a:lnSpc>
              <a:buFont typeface="+mj-lt"/>
              <a:buAutoNum type="alphaLcParenR"/>
            </a:pPr>
            <a:r>
              <a:rPr lang="en-GB" sz="2000" dirty="0" smtClean="0"/>
              <a:t>Skills for an integral management of natural hazards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590124" y="3010114"/>
            <a:ext cx="6619761" cy="51077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000" dirty="0" smtClean="0"/>
              <a:t>b)    Technical know-how for necessary construction measures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590123" y="3599557"/>
            <a:ext cx="7130735" cy="51077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000" dirty="0" smtClean="0"/>
              <a:t>c)     Fundamental knowledge about valid natural hazard legislation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582505" y="4213622"/>
            <a:ext cx="7839518" cy="51077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000" dirty="0" smtClean="0"/>
              <a:t>d)    Soft skills like communication, presentation and project management</a:t>
            </a:r>
          </a:p>
        </p:txBody>
      </p:sp>
      <p:pic>
        <p:nvPicPr>
          <p:cNvPr id="16" name="Picture 15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773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74700"/>
            <a:ext cx="8534400" cy="7493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Book Antiqua" panose="02040602050305030304" pitchFamily="18" charset="0"/>
              </a:rPr>
              <a:t>Catalogue of competencies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>
          <a:xfrm>
            <a:off x="620605" y="2070556"/>
            <a:ext cx="446195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2" name="Textfeld 21"/>
          <p:cNvSpPr txBox="1"/>
          <p:nvPr/>
        </p:nvSpPr>
        <p:spPr>
          <a:xfrm>
            <a:off x="914400" y="1562368"/>
            <a:ext cx="7106075" cy="440971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effectLst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a) Skills for an integral management of natural hazards</a:t>
            </a:r>
          </a:p>
          <a:p>
            <a:endParaRPr lang="en-GB" sz="2000" dirty="0" smtClean="0"/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sz="2000" dirty="0" smtClean="0"/>
              <a:t>a.1) Capabilities for managing </a:t>
            </a:r>
            <a:br>
              <a:rPr lang="en-GB" sz="2000" dirty="0" smtClean="0"/>
            </a:br>
            <a:r>
              <a:rPr lang="en-GB" sz="2000" dirty="0" smtClean="0"/>
              <a:t>        </a:t>
            </a:r>
            <a:r>
              <a:rPr lang="en-GB" sz="2000" b="1" dirty="0" smtClean="0"/>
              <a:t>multidisciplinary holistic approaches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sz="2000" dirty="0" smtClean="0"/>
              <a:t>a.2) Competences for developing and executing </a:t>
            </a:r>
            <a:br>
              <a:rPr lang="en-GB" sz="2000" dirty="0" smtClean="0"/>
            </a:br>
            <a:r>
              <a:rPr lang="en-GB" sz="2000" dirty="0" smtClean="0"/>
              <a:t>        </a:t>
            </a:r>
            <a:r>
              <a:rPr lang="en-GB" sz="2000" b="1" dirty="0" smtClean="0"/>
              <a:t>strategic perspectives </a:t>
            </a:r>
            <a:r>
              <a:rPr lang="en-GB" sz="2000" dirty="0" smtClean="0"/>
              <a:t>within relevant policy and</a:t>
            </a:r>
            <a:br>
              <a:rPr lang="en-GB" sz="2000" dirty="0" smtClean="0"/>
            </a:br>
            <a:r>
              <a:rPr lang="en-GB" sz="2000" dirty="0" smtClean="0"/>
              <a:t>        operational frameworks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sz="2000" dirty="0" smtClean="0"/>
              <a:t>a.3) Skills for planning and managing </a:t>
            </a:r>
            <a:br>
              <a:rPr lang="en-GB" sz="2000" dirty="0" smtClean="0"/>
            </a:br>
            <a:r>
              <a:rPr lang="en-GB" sz="2000" dirty="0" smtClean="0"/>
              <a:t>        </a:t>
            </a:r>
            <a:r>
              <a:rPr lang="en-GB" sz="2000" b="1" dirty="0" smtClean="0"/>
              <a:t>emergency</a:t>
            </a:r>
            <a:r>
              <a:rPr lang="en-GB" sz="2000" dirty="0" smtClean="0"/>
              <a:t> and </a:t>
            </a:r>
            <a:r>
              <a:rPr lang="en-GB" sz="2000" b="1" dirty="0" smtClean="0"/>
              <a:t>crisis situations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sz="2000" dirty="0" smtClean="0"/>
              <a:t>a.4) Competences for developing and evaluating </a:t>
            </a:r>
            <a:br>
              <a:rPr lang="en-GB" sz="2000" dirty="0" smtClean="0"/>
            </a:br>
            <a:r>
              <a:rPr lang="en-GB" sz="2000" dirty="0" smtClean="0"/>
              <a:t>        </a:t>
            </a:r>
            <a:r>
              <a:rPr lang="en-GB" sz="2000" b="1" dirty="0" smtClean="0"/>
              <a:t>alternatives</a:t>
            </a:r>
            <a:r>
              <a:rPr lang="en-GB" sz="2000" dirty="0" smtClean="0"/>
              <a:t> for </a:t>
            </a:r>
            <a:r>
              <a:rPr lang="en-GB" sz="2000" b="1" dirty="0" smtClean="0"/>
              <a:t>decision-making</a:t>
            </a:r>
          </a:p>
        </p:txBody>
      </p:sp>
      <p:pic>
        <p:nvPicPr>
          <p:cNvPr id="11" name="Picture 10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4851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74700"/>
            <a:ext cx="8534400" cy="7493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Book Antiqua" panose="02040602050305030304" pitchFamily="18" charset="0"/>
              </a:rPr>
              <a:t>Catalogue of competencies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>
          <a:xfrm>
            <a:off x="620605" y="2070556"/>
            <a:ext cx="446195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2" name="Textfeld 21"/>
          <p:cNvSpPr txBox="1"/>
          <p:nvPr/>
        </p:nvSpPr>
        <p:spPr>
          <a:xfrm>
            <a:off x="590125" y="1562370"/>
            <a:ext cx="7563275" cy="405217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b) Technical </a:t>
            </a:r>
            <a:r>
              <a:rPr lang="en-GB" sz="2000" b="1" dirty="0"/>
              <a:t>know-how for necessary construction </a:t>
            </a:r>
            <a:r>
              <a:rPr lang="en-GB" sz="2000" b="1" dirty="0" smtClean="0"/>
              <a:t>measures</a:t>
            </a:r>
          </a:p>
          <a:p>
            <a:endParaRPr lang="en-GB" sz="2000" dirty="0" smtClean="0"/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sz="2000" dirty="0" smtClean="0"/>
              <a:t>b.1) Holistic knowledge about typical </a:t>
            </a:r>
            <a:r>
              <a:rPr lang="en-GB" sz="2000" b="1" dirty="0" smtClean="0"/>
              <a:t>natural hazards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        (Types, development, recurrence intervals, causes, etc.)  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sz="2000" dirty="0" smtClean="0"/>
              <a:t>b.2) Technical understanding of </a:t>
            </a:r>
            <a:r>
              <a:rPr lang="en-GB" sz="2000" b="1" dirty="0" smtClean="0"/>
              <a:t>constructions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        (Planning, designing, construction, etc.)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sz="2000" dirty="0" smtClean="0"/>
              <a:t>b.3) Skills for consideration the </a:t>
            </a:r>
            <a:r>
              <a:rPr lang="en-GB" sz="2000" b="1" dirty="0" smtClean="0"/>
              <a:t>effects</a:t>
            </a:r>
            <a:r>
              <a:rPr lang="en-GB" sz="2000" dirty="0" smtClean="0"/>
              <a:t> of implemented measures</a:t>
            </a:r>
            <a:br>
              <a:rPr lang="en-GB" sz="2000" dirty="0" smtClean="0"/>
            </a:br>
            <a:r>
              <a:rPr lang="en-GB" sz="2000" dirty="0" smtClean="0"/>
              <a:t>        (short-term &amp; long-term, up- &amp; downstream) 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sz="2000" dirty="0" smtClean="0"/>
              <a:t>b.4) Competences to find </a:t>
            </a:r>
            <a:r>
              <a:rPr lang="en-GB" sz="2000" b="1" dirty="0" smtClean="0"/>
              <a:t>sustainable and </a:t>
            </a:r>
            <a:br>
              <a:rPr lang="en-GB" sz="2000" b="1" dirty="0" smtClean="0"/>
            </a:br>
            <a:r>
              <a:rPr lang="en-GB" sz="2000" b="1" dirty="0" smtClean="0"/>
              <a:t>        environmental-friendly</a:t>
            </a:r>
            <a:r>
              <a:rPr lang="en-GB" sz="2000" dirty="0" smtClean="0"/>
              <a:t> solutions</a:t>
            </a:r>
          </a:p>
        </p:txBody>
      </p:sp>
      <p:pic>
        <p:nvPicPr>
          <p:cNvPr id="11" name="Picture 10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0292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74700"/>
            <a:ext cx="8534400" cy="7493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Book Antiqua" panose="02040602050305030304" pitchFamily="18" charset="0"/>
              </a:rPr>
              <a:t>Catalogue of competencies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>
          <a:xfrm>
            <a:off x="620605" y="2070556"/>
            <a:ext cx="446195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2" name="Textfeld 21"/>
          <p:cNvSpPr txBox="1"/>
          <p:nvPr/>
        </p:nvSpPr>
        <p:spPr>
          <a:xfrm>
            <a:off x="843702" y="1828800"/>
            <a:ext cx="7263262" cy="241768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c</a:t>
            </a:r>
            <a:r>
              <a:rPr lang="en-GB" sz="2000" b="1" dirty="0"/>
              <a:t>) Fundamental knowledge about valid natural hazard </a:t>
            </a:r>
            <a:r>
              <a:rPr lang="en-GB" sz="2000" b="1" dirty="0" smtClean="0"/>
              <a:t>legislation</a:t>
            </a:r>
          </a:p>
          <a:p>
            <a:endParaRPr lang="en-GB" sz="2000" dirty="0" smtClean="0"/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sz="2000" dirty="0" smtClean="0"/>
              <a:t>c.1) Fundamental knowledge about </a:t>
            </a:r>
            <a:r>
              <a:rPr lang="en-GB" sz="2000" b="1" dirty="0" smtClean="0"/>
              <a:t>national</a:t>
            </a:r>
            <a:r>
              <a:rPr lang="en-GB" sz="2000" dirty="0" smtClean="0"/>
              <a:t> legal situation</a:t>
            </a:r>
            <a:br>
              <a:rPr lang="en-GB" sz="2000" dirty="0" smtClean="0"/>
            </a:br>
            <a:r>
              <a:rPr lang="en-GB" sz="2000" dirty="0" smtClean="0"/>
              <a:t>c.2) Awareness about </a:t>
            </a:r>
            <a:r>
              <a:rPr lang="en-GB" sz="2000" b="1" dirty="0" smtClean="0"/>
              <a:t>higher-level </a:t>
            </a:r>
            <a:r>
              <a:rPr lang="en-GB" sz="2000" dirty="0" smtClean="0"/>
              <a:t>permissions</a:t>
            </a:r>
            <a:br>
              <a:rPr lang="en-GB" sz="2000" dirty="0" smtClean="0"/>
            </a:br>
            <a:r>
              <a:rPr lang="en-GB" sz="2000" dirty="0" smtClean="0"/>
              <a:t>        (EU Floods Directive, EU Water Framework Directive, etc.)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sz="2000" dirty="0" smtClean="0"/>
              <a:t>c.3) Knowledge about </a:t>
            </a:r>
            <a:r>
              <a:rPr lang="en-GB" sz="2000" b="1" dirty="0" smtClean="0"/>
              <a:t>responsible</a:t>
            </a:r>
            <a:r>
              <a:rPr lang="en-GB" sz="2000" dirty="0" smtClean="0"/>
              <a:t> institutes and authorities</a:t>
            </a:r>
          </a:p>
        </p:txBody>
      </p:sp>
      <p:pic>
        <p:nvPicPr>
          <p:cNvPr id="11" name="Picture 10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331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74700"/>
            <a:ext cx="8534400" cy="7493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Book Antiqua" panose="02040602050305030304" pitchFamily="18" charset="0"/>
              </a:rPr>
              <a:t>Catalogue of competencies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>
          <a:xfrm>
            <a:off x="620605" y="2070556"/>
            <a:ext cx="446195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16" name="Gruppieren 15"/>
          <p:cNvGrpSpPr/>
          <p:nvPr/>
        </p:nvGrpSpPr>
        <p:grpSpPr>
          <a:xfrm>
            <a:off x="2057399" y="1447800"/>
            <a:ext cx="4800601" cy="4800600"/>
            <a:chOff x="1219199" y="1447800"/>
            <a:chExt cx="4800601" cy="4800600"/>
          </a:xfrm>
        </p:grpSpPr>
        <p:sp>
          <p:nvSpPr>
            <p:cNvPr id="14" name="Ellipse 13"/>
            <p:cNvSpPr/>
            <p:nvPr/>
          </p:nvSpPr>
          <p:spPr>
            <a:xfrm>
              <a:off x="1295400" y="1545336"/>
              <a:ext cx="4626864" cy="4626864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“Lawyer”</a:t>
              </a:r>
              <a:endParaRPr lang="en-GB" dirty="0"/>
            </a:p>
          </p:txBody>
        </p:sp>
        <p:sp>
          <p:nvSpPr>
            <p:cNvPr id="13" name="Ellipse 12"/>
            <p:cNvSpPr/>
            <p:nvPr/>
          </p:nvSpPr>
          <p:spPr>
            <a:xfrm>
              <a:off x="2606040" y="3657600"/>
              <a:ext cx="2103120" cy="210312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“Lawyer”</a:t>
              </a:r>
              <a:endParaRPr lang="en-GB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1600200" y="2286000"/>
              <a:ext cx="2103120" cy="210312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“Manager“</a:t>
              </a:r>
              <a:endParaRPr lang="en-GB" dirty="0"/>
            </a:p>
          </p:txBody>
        </p:sp>
        <p:sp>
          <p:nvSpPr>
            <p:cNvPr id="11" name="Ellipse 10"/>
            <p:cNvSpPr/>
            <p:nvPr/>
          </p:nvSpPr>
          <p:spPr>
            <a:xfrm>
              <a:off x="3520440" y="2286000"/>
              <a:ext cx="2103120" cy="210312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“Technician”</a:t>
              </a:r>
              <a:endParaRPr lang="en-GB" dirty="0"/>
            </a:p>
          </p:txBody>
        </p:sp>
        <p:sp>
          <p:nvSpPr>
            <p:cNvPr id="15" name="Rechteck 14"/>
            <p:cNvSpPr/>
            <p:nvPr/>
          </p:nvSpPr>
          <p:spPr>
            <a:xfrm>
              <a:off x="1219199" y="1447800"/>
              <a:ext cx="4800601" cy="48006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5461546"/>
                </a:avLst>
              </a:prstTxWarp>
              <a:spAutoFit/>
            </a:bodyPr>
            <a:lstStyle/>
            <a:p>
              <a:pPr algn="ctr"/>
              <a:r>
                <a:rPr lang="en-GB" sz="1400" cap="none" spc="0" dirty="0" smtClean="0">
                  <a:ln w="12700">
                    <a:noFill/>
                    <a:prstDash val="solid"/>
                  </a:ln>
                  <a:solidFill>
                    <a:schemeClr val="tx2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Soft skills                                                 Soft skills                                                  Soft skills                               </a:t>
              </a:r>
              <a:r>
                <a:rPr lang="en-GB" sz="1400" dirty="0" smtClean="0">
                  <a:ln w="12700">
                    <a:noFill/>
                    <a:prstDash val="solid"/>
                  </a:ln>
                  <a:solidFill>
                    <a:schemeClr val="tx2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Soft </a:t>
              </a:r>
              <a:r>
                <a:rPr lang="en-GB" sz="1400" dirty="0">
                  <a:ln w="12700">
                    <a:noFill/>
                    <a:prstDash val="solid"/>
                  </a:ln>
                  <a:solidFill>
                    <a:schemeClr val="tx2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skills               </a:t>
              </a:r>
              <a:r>
                <a:rPr lang="en-GB" sz="1400" dirty="0" smtClean="0">
                  <a:ln w="12700">
                    <a:noFill/>
                    <a:prstDash val="solid"/>
                  </a:ln>
                  <a:solidFill>
                    <a:schemeClr val="tx2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                               </a:t>
              </a:r>
              <a:r>
                <a:rPr lang="en-GB" sz="1400" dirty="0">
                  <a:ln w="12700">
                    <a:noFill/>
                    <a:prstDash val="solid"/>
                  </a:ln>
                  <a:solidFill>
                    <a:schemeClr val="tx2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Soft skills                                                     Soft </a:t>
              </a:r>
              <a:r>
                <a:rPr lang="en-GB" sz="1400" dirty="0" smtClean="0">
                  <a:ln w="12700">
                    <a:noFill/>
                    <a:prstDash val="solid"/>
                  </a:ln>
                  <a:solidFill>
                    <a:schemeClr val="tx2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skills</a:t>
              </a:r>
              <a:endParaRPr lang="en-GB" sz="1400" dirty="0">
                <a:ln w="12700">
                  <a:noFill/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pic>
        <p:nvPicPr>
          <p:cNvPr id="17" name="Picture 16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5875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74700"/>
            <a:ext cx="8534400" cy="7493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Occupational fields</a:t>
            </a:r>
            <a:endParaRPr lang="en-US" sz="32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>
          <a:xfrm>
            <a:off x="620605" y="2070556"/>
            <a:ext cx="446195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7" name="Textfeld 16"/>
          <p:cNvSpPr txBox="1"/>
          <p:nvPr/>
        </p:nvSpPr>
        <p:spPr>
          <a:xfrm>
            <a:off x="597745" y="2058923"/>
            <a:ext cx="7186197" cy="255389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000" dirty="0" smtClean="0"/>
              <a:t>• Public authorities (federal, provincial, municipal)</a:t>
            </a:r>
          </a:p>
          <a:p>
            <a:pPr>
              <a:lnSpc>
                <a:spcPct val="120000"/>
              </a:lnSpc>
            </a:pPr>
            <a:r>
              <a:rPr lang="en-GB" sz="2000" dirty="0" smtClean="0"/>
              <a:t>• Structural and civil engineers</a:t>
            </a:r>
          </a:p>
          <a:p>
            <a:pPr>
              <a:lnSpc>
                <a:spcPct val="120000"/>
              </a:lnSpc>
            </a:pPr>
            <a:r>
              <a:rPr lang="en-GB" sz="2000" dirty="0"/>
              <a:t>• </a:t>
            </a:r>
            <a:r>
              <a:rPr lang="en-GB" sz="2000" dirty="0" smtClean="0"/>
              <a:t>Scientific </a:t>
            </a:r>
            <a:r>
              <a:rPr lang="en-GB" sz="2000" dirty="0"/>
              <a:t>research institutes (Universities, research centre, etc.)</a:t>
            </a:r>
          </a:p>
          <a:p>
            <a:pPr>
              <a:lnSpc>
                <a:spcPct val="120000"/>
              </a:lnSpc>
            </a:pPr>
            <a:r>
              <a:rPr lang="en-GB" sz="2000" dirty="0" smtClean="0"/>
              <a:t>• </a:t>
            </a:r>
            <a:r>
              <a:rPr lang="en-GB" sz="2000" dirty="0"/>
              <a:t>Emergency services</a:t>
            </a:r>
          </a:p>
          <a:p>
            <a:pPr>
              <a:lnSpc>
                <a:spcPct val="120000"/>
              </a:lnSpc>
            </a:pPr>
            <a:r>
              <a:rPr lang="en-GB" sz="2000" dirty="0" smtClean="0"/>
              <a:t>• </a:t>
            </a:r>
            <a:r>
              <a:rPr lang="en-GB" sz="2000" dirty="0"/>
              <a:t>NGO´s</a:t>
            </a:r>
          </a:p>
          <a:p>
            <a:pPr>
              <a:lnSpc>
                <a:spcPct val="120000"/>
              </a:lnSpc>
            </a:pPr>
            <a:r>
              <a:rPr lang="en-GB" sz="2000" dirty="0" smtClean="0"/>
              <a:t>• etc.</a:t>
            </a:r>
            <a:endParaRPr lang="en-GB" sz="2000" dirty="0"/>
          </a:p>
        </p:txBody>
      </p:sp>
      <p:pic>
        <p:nvPicPr>
          <p:cNvPr id="11" name="Picture 10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5789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591</Words>
  <Application>Microsoft Office PowerPoint</Application>
  <PresentationFormat>On-screen Show (4:3)</PresentationFormat>
  <Paragraphs>136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Development of master curricula for natural disasters risk management in Western Balkan countries</vt:lpstr>
      <vt:lpstr>Analysis of EU master curricula</vt:lpstr>
      <vt:lpstr>Analysis of EU master curricula</vt:lpstr>
      <vt:lpstr>Catalogue of competencies</vt:lpstr>
      <vt:lpstr>Catalogue of competencies</vt:lpstr>
      <vt:lpstr>Catalogue of competencies</vt:lpstr>
      <vt:lpstr>Catalogue of competencies</vt:lpstr>
      <vt:lpstr>Catalogue of competencies</vt:lpstr>
      <vt:lpstr>Occupational fields</vt:lpstr>
      <vt:lpstr>Discussion / Questions ?</vt:lpstr>
      <vt:lpstr>Contact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Strengthening of Internationalisation in B&amp;H Higher Education</dc:title>
  <dc:creator>user</dc:creator>
  <cp:lastModifiedBy>Milan</cp:lastModifiedBy>
  <cp:revision>101</cp:revision>
  <dcterms:created xsi:type="dcterms:W3CDTF">2006-08-16T00:00:00Z</dcterms:created>
  <dcterms:modified xsi:type="dcterms:W3CDTF">2017-04-07T06:07:12Z</dcterms:modified>
</cp:coreProperties>
</file>